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3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1" r:id="rId4"/>
    <p:sldId id="264" r:id="rId5"/>
    <p:sldId id="267" r:id="rId6"/>
    <p:sldId id="304" r:id="rId7"/>
    <p:sldId id="300" r:id="rId8"/>
    <p:sldId id="306" r:id="rId9"/>
    <p:sldId id="307" r:id="rId10"/>
    <p:sldId id="294" r:id="rId11"/>
    <p:sldId id="309" r:id="rId12"/>
    <p:sldId id="314" r:id="rId13"/>
    <p:sldId id="316" r:id="rId14"/>
    <p:sldId id="302" r:id="rId15"/>
    <p:sldId id="308" r:id="rId16"/>
    <p:sldId id="303" r:id="rId17"/>
    <p:sldId id="298" r:id="rId18"/>
    <p:sldId id="311" r:id="rId19"/>
    <p:sldId id="315" r:id="rId20"/>
    <p:sldId id="288" r:id="rId21"/>
    <p:sldId id="310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99CCFF"/>
    <a:srgbClr val="CC99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8"/>
    <p:restoredTop sz="50772" autoAdjust="0"/>
  </p:normalViewPr>
  <p:slideViewPr>
    <p:cSldViewPr>
      <p:cViewPr varScale="1">
        <p:scale>
          <a:sx n="59" d="100"/>
          <a:sy n="59" d="100"/>
        </p:scale>
        <p:origin x="27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C258C74B-7504-E148-BE73-F33EC2A6E68C}" type="datetimeFigureOut">
              <a:rPr lang="en-US"/>
              <a:pPr>
                <a:defRPr/>
              </a:pPr>
              <a:t>3/11/19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CB706F63-F889-754D-B377-DBC4080F5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03D1DAB3-5A3E-A645-8A43-3F8666B0AC9D}" type="datetimeFigureOut">
              <a:rPr lang="en-US" altLang="zh-CN"/>
              <a:pPr>
                <a:defRPr/>
              </a:pPr>
              <a:t>3/11/19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B64FF9C-9278-C447-8EE0-BE43F5BCB1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ea typeface="MS PGothic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6645463-4F20-BF47-B855-E431FBAA895F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dirty="0">
              <a:ea typeface="MS PGothic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D9FE0F1-0C25-F143-96F5-EC7E36262802}" type="slidenum">
              <a:rPr lang="en-US" altLang="zh-CN"/>
              <a:pPr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64FF9C-9278-C447-8EE0-BE43F5BCB1A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2970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64FF9C-9278-C447-8EE0-BE43F5BCB1A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8081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4FF9C-9278-C447-8EE0-BE43F5BCB1A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7067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dirty="0">
              <a:ea typeface="MS PGothic" charset="-128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C9D67127-D11F-D344-951A-0297991EF735}" type="slidenum">
              <a:rPr lang="en-US" altLang="zh-CN"/>
              <a:pPr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64FF9C-9278-C447-8EE0-BE43F5BCB1A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8987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en-US" altLang="zh-CN" dirty="0">
                <a:ea typeface="MS PGothic" charset="-128"/>
              </a:rPr>
              <a:t> 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5952BB12-CCDA-5C4C-80DB-0C620877C5A3}" type="slidenum">
              <a:rPr lang="en-US" altLang="zh-CN"/>
              <a:pPr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en-US" altLang="zh-CN" dirty="0">
              <a:ea typeface="MS PGothic" charset="-128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8F46971-7395-C946-868D-395A48CF245B}" type="slidenum">
              <a:rPr lang="en-US" altLang="zh-CN"/>
              <a:pPr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4FF9C-9278-C447-8EE0-BE43F5BCB1A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9400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4FF9C-9278-C447-8EE0-BE43F5BCB1A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294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MS PGothic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CN" dirty="0">
              <a:ea typeface="MS PGothic" charset="-128"/>
            </a:endParaRPr>
          </a:p>
          <a:p>
            <a:pPr eaLnBrk="1" hangingPunct="1"/>
            <a:r>
              <a:rPr lang="en-US" altLang="zh-CN" dirty="0">
                <a:ea typeface="MS PGothic" charset="-128"/>
              </a:rPr>
              <a:t> </a:t>
            </a:r>
          </a:p>
          <a:p>
            <a:pPr eaLnBrk="1" hangingPunct="1"/>
            <a:r>
              <a:rPr lang="en-US" altLang="zh-CN" dirty="0">
                <a:ea typeface="MS PGothic" charset="-128"/>
              </a:rPr>
              <a:t> </a:t>
            </a:r>
          </a:p>
          <a:p>
            <a:pPr eaLnBrk="1" hangingPunct="1"/>
            <a:endParaRPr lang="en-US" altLang="zh-CN" dirty="0">
              <a:ea typeface="MS PGothic" charset="-128"/>
            </a:endParaRPr>
          </a:p>
          <a:p>
            <a:pPr eaLnBrk="1" hangingPunct="1"/>
            <a:r>
              <a:rPr lang="en-US" altLang="zh-CN" dirty="0">
                <a:ea typeface="MS PGothic" charset="-128"/>
              </a:rPr>
              <a:t> </a:t>
            </a:r>
          </a:p>
          <a:p>
            <a:pPr eaLnBrk="1" hangingPunct="1">
              <a:spcBef>
                <a:spcPct val="0"/>
              </a:spcBef>
            </a:pPr>
            <a:endParaRPr lang="en-US" altLang="zh-CN" dirty="0">
              <a:ea typeface="MS PGothic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2ECC634A-FEE5-A04F-A75A-8148C395C2EF}" type="slidenum">
              <a:rPr lang="en-US" altLang="zh-CN"/>
              <a:pPr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dirty="0">
              <a:ea typeface="MS PGothic" charset="-128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06AB5784-F994-8344-B98C-158FD5E7EBC1}" type="slidenum">
              <a:rPr lang="en-US" altLang="zh-CN"/>
              <a:pPr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64FF9C-9278-C447-8EE0-BE43F5BCB1A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7855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baseline="0" dirty="0">
              <a:ea typeface="MS PGothic" charset="-128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1F8E326-817B-9044-822F-F439302D78E9}" type="slidenum">
              <a:rPr lang="en-US" altLang="zh-CN"/>
              <a:pPr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baseline="0" dirty="0">
              <a:ea typeface="MS PGothic" charset="-128"/>
            </a:endParaRPr>
          </a:p>
          <a:p>
            <a:pPr eaLnBrk="1" hangingPunct="1"/>
            <a:endParaRPr lang="en-US" altLang="zh-CN" dirty="0">
              <a:ea typeface="MS PGothic" charset="-128"/>
            </a:endParaRPr>
          </a:p>
          <a:p>
            <a:pPr eaLnBrk="1" hangingPunct="1"/>
            <a:r>
              <a:rPr lang="en-US" altLang="zh-CN" dirty="0">
                <a:ea typeface="MS PGothic" charset="-128"/>
              </a:rPr>
              <a:t> </a:t>
            </a:r>
          </a:p>
          <a:p>
            <a:pPr eaLnBrk="1" hangingPunct="1"/>
            <a:endParaRPr kumimoji="1" lang="zh-CN" altLang="en-US" dirty="0">
              <a:ea typeface="MS PGothic" charset="-128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D54AF1D2-7367-A94A-BF0B-62106B432B52}" type="slidenum">
              <a:rPr lang="en-US" altLang="zh-CN"/>
              <a:pPr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ea typeface="MS PGothic" charset="-128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759498D4-6D8C-1B43-99F2-CE6FB2753E22}" type="slidenum">
              <a:rPr lang="en-US" altLang="zh-CN"/>
              <a:pPr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en-US" altLang="zh-CN" dirty="0">
              <a:ea typeface="MS PGothic" charset="-128"/>
            </a:endParaRPr>
          </a:p>
          <a:p>
            <a:pPr eaLnBrk="1" hangingPunct="1"/>
            <a:r>
              <a:rPr kumimoji="1" lang="en-US" altLang="zh-CN" dirty="0">
                <a:ea typeface="MS PGothic" charset="-128"/>
              </a:rPr>
              <a:t> </a:t>
            </a:r>
            <a:endParaRPr kumimoji="1" lang="zh-CN" altLang="en-US" dirty="0">
              <a:ea typeface="MS PGothic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6B8B9358-7C10-D044-94C1-B4722D3CA5C7}" type="slidenum">
              <a:rPr lang="en-US" altLang="zh-CN"/>
              <a:pPr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dirty="0">
              <a:ea typeface="MS PGothic" charset="-128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fld id="{B24E0E3C-E2A6-0846-B204-4558D84DF7DC}" type="slidenum">
              <a:rPr lang="en-US" altLang="zh-CN"/>
              <a:pPr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64FF9C-9278-C447-8EE0-BE43F5BCB1A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7962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64FF9C-9278-C447-8EE0-BE43F5BCB1A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9353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-382588" y="0"/>
            <a:ext cx="9932988" cy="6858000"/>
            <a:chOff x="-382404" y="0"/>
            <a:chExt cx="9932332" cy="6858000"/>
          </a:xfrm>
        </p:grpSpPr>
        <p:grpSp>
          <p:nvGrpSpPr>
            <p:cNvPr id="5" name="Group 44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8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1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2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29" name="Group 5"/>
              <p:cNvGrpSpPr>
                <a:grpSpLocks/>
              </p:cNvGrpSpPr>
              <p:nvPr/>
            </p:nvGrpSpPr>
            <p:grpSpPr bwMode="auto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30" name="Group 9"/>
              <p:cNvGrpSpPr>
                <a:grpSpLocks/>
              </p:cNvGrpSpPr>
              <p:nvPr/>
            </p:nvGrpSpPr>
            <p:grpSpPr bwMode="auto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919546" y="4762"/>
                  <a:ext cx="1600094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207" y="4762"/>
                  <a:ext cx="457170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233792" y="4762"/>
                  <a:ext cx="761950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6" name="Freeform 5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3" name="Hexagon 12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4" name="Hexagon 13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Hexagon 16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8" name="Hexagon 17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0" name="Hexagon 19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2" name="Hexagon 21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3" name="Hexagon 22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5" name="Hexagon 24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60888" y="-22225"/>
            <a:ext cx="3679825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49788" y="-22225"/>
            <a:ext cx="3505200" cy="23129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graphicFrame>
        <p:nvGraphicFramePr>
          <p:cNvPr id="47" name="Base" hidden="1"/>
          <p:cNvGraphicFramePr>
            <a:graphicFrameLocks/>
          </p:cNvGraphicFramePr>
          <p:nvPr userDrawn="1"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8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8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688" y="1516063"/>
            <a:ext cx="2133600" cy="752475"/>
          </a:xfrm>
        </p:spPr>
        <p:txBody>
          <a:bodyPr anchor="b"/>
          <a:lstStyle>
            <a:lvl1pPr algn="l">
              <a:defRPr sz="24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838" y="5719763"/>
            <a:ext cx="2830512" cy="365125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788" y="5719763"/>
            <a:ext cx="642937" cy="365125"/>
          </a:xfrm>
        </p:spPr>
        <p:txBody>
          <a:bodyPr/>
          <a:lstStyle>
            <a:lvl1pPr>
              <a:defRPr smtClean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156D1FC3-0D77-BE4E-B716-FAB3D61B58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745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EE1F2-7D9B-FA48-880F-EFFCD58568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683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E6F0A-186D-AF43-9DB6-90B16B4EEB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609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se" hidden="1"/>
          <p:cNvGraphicFramePr>
            <a:graphicFrameLocks/>
          </p:cNvGraphicFramePr>
          <p:nvPr userDrawn="1"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4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8B85B2-84F3-3C4B-8007-0AF21153F4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53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55499-D972-DB40-9AD9-6E45806ED8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504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C017A-CCF7-904C-872B-0F40C36321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005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BDC6A-FE80-6641-87BC-858F5994A1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518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Base" hidden="1"/>
          <p:cNvGraphicFramePr>
            <a:graphicFrameLocks/>
          </p:cNvGraphicFramePr>
          <p:nvPr userDrawn="1"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2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71218F-8CF3-E34D-A9A5-75C76663EC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071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B7E4F-390B-7D47-9BE1-C2D24AA18B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98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AAD40-D815-624D-A887-8E558E8658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164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-382588" y="0"/>
            <a:ext cx="9932988" cy="6858000"/>
            <a:chOff x="-382404" y="0"/>
            <a:chExt cx="9932332" cy="6858000"/>
          </a:xfrm>
        </p:grpSpPr>
        <p:grpSp>
          <p:nvGrpSpPr>
            <p:cNvPr id="6" name="Group 61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9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2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3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30" name="Group 5"/>
              <p:cNvGrpSpPr>
                <a:grpSpLocks/>
              </p:cNvGrpSpPr>
              <p:nvPr/>
            </p:nvGrpSpPr>
            <p:grpSpPr bwMode="auto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31" name="Group 9"/>
              <p:cNvGrpSpPr>
                <a:grpSpLocks/>
              </p:cNvGrpSpPr>
              <p:nvPr/>
            </p:nvGrpSpPr>
            <p:grpSpPr bwMode="auto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919546" y="4762"/>
                  <a:ext cx="1600094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5207" y="4762"/>
                  <a:ext cx="457170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233792" y="4762"/>
                  <a:ext cx="761950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3" name="Hexagon 12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4" name="Hexagon 13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0" name="Hexagon 19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2" name="Hexagon 21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3" name="Hexagon 22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5" name="Hexagon 24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6" name="Hexagon 25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560888" y="-22225"/>
            <a:ext cx="3679825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649788" y="-22225"/>
            <a:ext cx="35052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04875" y="601663"/>
            <a:ext cx="3562350" cy="564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9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4C65921-129B-A442-A3EA-7646D29E18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0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641850" y="5724525"/>
            <a:ext cx="3492500" cy="365125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65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-382588" y="0"/>
            <a:ext cx="9932988" cy="6858000"/>
            <a:chOff x="-382404" y="0"/>
            <a:chExt cx="9932332" cy="6858000"/>
          </a:xfrm>
        </p:grpSpPr>
        <p:grpSp>
          <p:nvGrpSpPr>
            <p:cNvPr id="6" name="Group 61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9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2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3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30" name="Group 5"/>
              <p:cNvGrpSpPr>
                <a:grpSpLocks/>
              </p:cNvGrpSpPr>
              <p:nvPr/>
            </p:nvGrpSpPr>
            <p:grpSpPr bwMode="auto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31" name="Group 9"/>
              <p:cNvGrpSpPr>
                <a:grpSpLocks/>
              </p:cNvGrpSpPr>
              <p:nvPr/>
            </p:nvGrpSpPr>
            <p:grpSpPr bwMode="auto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919546" y="4762"/>
                  <a:ext cx="1600094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5207" y="4762"/>
                  <a:ext cx="457170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233792" y="4762"/>
                  <a:ext cx="761950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3" name="Hexagon 12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4" name="Hexagon 13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0" name="Hexagon 19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2" name="Hexagon 21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3" name="Hexagon 22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5" name="Hexagon 24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6" name="Hexagon 25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560888" y="-22225"/>
            <a:ext cx="3679825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649788" y="-22225"/>
            <a:ext cx="35052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04875" y="601663"/>
            <a:ext cx="3562350" cy="564832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graphicFrame>
        <p:nvGraphicFramePr>
          <p:cNvPr id="48" name="Base" hidden="1"/>
          <p:cNvGraphicFramePr>
            <a:graphicFrameLocks/>
          </p:cNvGraphicFramePr>
          <p:nvPr userDrawn="1"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0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850" y="5724525"/>
            <a:ext cx="3492500" cy="365125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DA1AE4-4D29-404E-AAB5-2343FDB26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986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1"/>
          <p:cNvGrpSpPr>
            <a:grpSpLocks/>
          </p:cNvGrpSpPr>
          <p:nvPr/>
        </p:nvGrpSpPr>
        <p:grpSpPr bwMode="auto">
          <a:xfrm>
            <a:off x="-304800" y="0"/>
            <a:ext cx="9932988" cy="6858000"/>
            <a:chOff x="-382404" y="0"/>
            <a:chExt cx="9932332" cy="6858000"/>
          </a:xfrm>
        </p:grpSpPr>
        <p:grpSp>
          <p:nvGrpSpPr>
            <p:cNvPr id="1035" name="Group 44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58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1059" name="Group 5"/>
              <p:cNvGrpSpPr>
                <a:grpSpLocks/>
              </p:cNvGrpSpPr>
              <p:nvPr/>
            </p:nvGrpSpPr>
            <p:grpSpPr bwMode="auto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1060" name="Group 9"/>
              <p:cNvGrpSpPr>
                <a:grpSpLocks/>
              </p:cNvGrpSpPr>
              <p:nvPr/>
            </p:nvGrpSpPr>
            <p:grpSpPr bwMode="auto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9547" y="4762"/>
                  <a:ext cx="1600094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5208" y="4762"/>
                  <a:ext cx="457170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33793" y="4762"/>
                  <a:ext cx="761950" cy="6858001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FFFFFF"/>
                    </a:solidFill>
                    <a:ea typeface="MS PGothic" pitchFamily="34" charset="-128"/>
                  </a:endParaRPr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2540" y="5035550"/>
              <a:ext cx="9144983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2540" y="3467100"/>
              <a:ext cx="9144983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2540" y="5284788"/>
              <a:ext cx="9144983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6793" y="5132388"/>
              <a:ext cx="6982951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5573" y="28590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19425" y="412591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8949" y="159226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6524" y="32543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2326" y="538321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3969" y="540226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542" y="284956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394" y="4125913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09771" y="54117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8820" y="28590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443" y="1563688"/>
              <a:ext cx="1601682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997" y="4056063"/>
              <a:ext cx="1242931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997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375"/>
            <a:ext cx="82296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60888" y="-22225"/>
            <a:ext cx="3679825" cy="700088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49788" y="-22225"/>
            <a:ext cx="35052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EFEFE"/>
                </a:solidFill>
                <a:latin typeface="Verdana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850" y="5851525"/>
            <a:ext cx="35020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1"/>
                </a:solidFill>
                <a:latin typeface="Verdana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FEFEFE"/>
                </a:solidFill>
              </a:defRPr>
            </a:lvl1pPr>
          </a:lstStyle>
          <a:p>
            <a:pPr>
              <a:defRPr/>
            </a:pPr>
            <a:fld id="{9952FBED-A641-044F-9480-146E8B93A7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37" r:id="rId2"/>
    <p:sldLayoutId id="2147484038" r:id="rId3"/>
    <p:sldLayoutId id="2147484039" r:id="rId4"/>
    <p:sldLayoutId id="2147484045" r:id="rId5"/>
    <p:sldLayoutId id="2147484040" r:id="rId6"/>
    <p:sldLayoutId id="2147484041" r:id="rId7"/>
    <p:sldLayoutId id="2147484046" r:id="rId8"/>
    <p:sldLayoutId id="2147484047" r:id="rId9"/>
    <p:sldLayoutId id="2147484042" r:id="rId10"/>
    <p:sldLayoutId id="2147484043" r:id="rId11"/>
    <p:sldLayoutId id="214748404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accent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Century Gothic" pitchFamily="34" charset="0"/>
          <a:ea typeface="MS PGothic" pitchFamily="34" charset="-128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charset="2"/>
        <a:buChar char=""/>
        <a:defRPr sz="24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charset="2"/>
        <a:buChar char=""/>
        <a:defRPr sz="22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charset="2"/>
        <a:buChar char=""/>
        <a:defRPr sz="20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charset="2"/>
        <a:buChar char=""/>
        <a:defRPr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charset="2"/>
        <a:buChar char="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u.edu.sg/site/sites/default/files/microsites/hrh/pdf/SGP_20020205_MM-Lee-Speech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rbes.com/sites/tarandipkaur/2018/07/19/how-circles-life-created-the-netflix-of-telco-in-singapore/#5ae7d80e584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7888" y="304800"/>
            <a:ext cx="3395662" cy="6778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5200" dirty="0">
                <a:ea typeface="+mj-ea"/>
              </a:rPr>
              <a:t>Lecture 8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1295400"/>
            <a:ext cx="3511550" cy="914400"/>
          </a:xfrm>
        </p:spPr>
        <p:txBody>
          <a:bodyPr rtlCol="0">
            <a:normAutofit fontScale="92500" lnSpcReduction="10000"/>
          </a:bodyPr>
          <a:lstStyle/>
          <a:p>
            <a:pPr algn="ctr" eaLnBrk="1" fontAlgn="auto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Entrepreneurship in Singapore: </a:t>
            </a:r>
            <a:r>
              <a:rPr lang="en-US" altLang="zh-CN" sz="2600">
                <a:solidFill>
                  <a:schemeClr val="bg1">
                    <a:lumMod val="95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Case studies</a:t>
            </a:r>
            <a:endParaRPr lang="en-US" altLang="zh-CN" sz="2600" dirty="0">
              <a:solidFill>
                <a:schemeClr val="bg1">
                  <a:lumMod val="95000"/>
                </a:schemeClr>
              </a:solidFill>
              <a:latin typeface="Adobe Gothic Std B" pitchFamily="34" charset="-128"/>
              <a:ea typeface="Adobe Gothic Std B" pitchFamily="34" charset="-128"/>
            </a:endParaRPr>
          </a:p>
        </p:txBody>
      </p:sp>
      <p:pic>
        <p:nvPicPr>
          <p:cNvPr id="15363" name="Picture 4" descr="book bd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2362200"/>
            <a:ext cx="250825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5" descr="tbalm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01" y="1600200"/>
            <a:ext cx="4397155" cy="3315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2"/>
          <p:cNvSpPr txBox="1">
            <a:spLocks noChangeArrowheads="1"/>
          </p:cNvSpPr>
          <p:nvPr/>
        </p:nvSpPr>
        <p:spPr bwMode="auto">
          <a:xfrm>
            <a:off x="600378" y="5181600"/>
            <a:ext cx="3352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r>
              <a:rPr lang="en-US" altLang="zh-CN" sz="1400" dirty="0"/>
              <a:t>GES1009/ Semester 2</a:t>
            </a:r>
          </a:p>
          <a:p>
            <a:r>
              <a:rPr lang="en-US" altLang="zh-CN" sz="1400" dirty="0"/>
              <a:t>Dr. Brunero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Current Trends in Entrepreneurship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27050" indent="-457200" eaLnBrk="1" hangingPunct="1">
              <a:buFont typeface="+mj-lt"/>
              <a:buAutoNum type="arabicPeriod"/>
            </a:pPr>
            <a:r>
              <a:rPr lang="en-US" altLang="zh-CN" dirty="0">
                <a:ea typeface="MS PGothic" charset="-128"/>
              </a:rPr>
              <a:t>Increasing number of female entrepreneurs</a:t>
            </a:r>
          </a:p>
          <a:p>
            <a:pPr marL="527050" indent="-457200" eaLnBrk="1" hangingPunct="1">
              <a:buFont typeface="+mj-lt"/>
              <a:buAutoNum type="arabicPeriod"/>
            </a:pPr>
            <a:r>
              <a:rPr lang="en-US" altLang="zh-CN" dirty="0">
                <a:ea typeface="MS PGothic" charset="-128"/>
              </a:rPr>
              <a:t>Reinvention of ‘traditional businesses’</a:t>
            </a:r>
          </a:p>
          <a:p>
            <a:pPr marL="527050" indent="-457200" eaLnBrk="1" hangingPunct="1">
              <a:buFont typeface="+mj-lt"/>
              <a:buAutoNum type="arabicPeriod"/>
            </a:pPr>
            <a:r>
              <a:rPr lang="en-US" altLang="zh-CN" dirty="0">
                <a:ea typeface="MS PGothic" charset="-128"/>
              </a:rPr>
              <a:t>Greater diversity – education, experience, resources, international travel </a:t>
            </a:r>
            <a:r>
              <a:rPr lang="mr-IN" altLang="zh-CN" dirty="0">
                <a:ea typeface="MS PGothic" charset="-128"/>
              </a:rPr>
              <a:t>–</a:t>
            </a:r>
            <a:r>
              <a:rPr lang="en-US" altLang="zh-CN" dirty="0">
                <a:ea typeface="MS PGothic" charset="-128"/>
              </a:rPr>
              <a:t> young entrepreneurs.</a:t>
            </a:r>
          </a:p>
          <a:p>
            <a:pPr marL="527050" indent="-457200" eaLnBrk="1" hangingPunct="1">
              <a:buFont typeface="+mj-lt"/>
              <a:buAutoNum type="arabicPeriod"/>
            </a:pPr>
            <a:r>
              <a:rPr lang="en-US" altLang="zh-CN" dirty="0" err="1">
                <a:ea typeface="MS PGothic" charset="-128"/>
              </a:rPr>
              <a:t>Technopreneurs</a:t>
            </a:r>
            <a:r>
              <a:rPr lang="en-US" altLang="zh-CN" dirty="0">
                <a:ea typeface="MS PGothic" charset="-128"/>
              </a:rPr>
              <a:t> and a start up culture</a:t>
            </a:r>
            <a:r>
              <a:rPr lang="mr-IN" altLang="zh-CN" dirty="0">
                <a:ea typeface="MS PGothic" charset="-128"/>
              </a:rPr>
              <a:t>…</a:t>
            </a:r>
            <a:endParaRPr lang="en-US" altLang="zh-CN" dirty="0">
              <a:ea typeface="MS PGothic" charset="-128"/>
            </a:endParaRPr>
          </a:p>
          <a:p>
            <a:pPr eaLnBrk="1" hangingPunct="1">
              <a:buFont typeface="Wingdings" charset="2"/>
              <a:buNone/>
            </a:pPr>
            <a:endParaRPr lang="en-US" altLang="zh-CN" dirty="0">
              <a:ea typeface="MS PGothic" charset="-128"/>
            </a:endParaRPr>
          </a:p>
          <a:p>
            <a:pPr eaLnBrk="1" hangingPunct="1"/>
            <a:endParaRPr lang="en-US" altLang="zh-CN" dirty="0">
              <a:ea typeface="MS PGothic" charset="-128"/>
            </a:endParaRPr>
          </a:p>
          <a:p>
            <a:pPr eaLnBrk="1" hangingPunct="1"/>
            <a:endParaRPr lang="zh-CN" altLang="en-US" dirty="0">
              <a:ea typeface="MS PGothic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847" y="839787"/>
            <a:ext cx="7111637" cy="5146675"/>
          </a:xfrm>
        </p:spPr>
      </p:pic>
      <p:sp>
        <p:nvSpPr>
          <p:cNvPr id="5" name="TextBox 4"/>
          <p:cNvSpPr txBox="1"/>
          <p:nvPr/>
        </p:nvSpPr>
        <p:spPr>
          <a:xfrm>
            <a:off x="1042988" y="5986462"/>
            <a:ext cx="586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www.crib.com.sg</a:t>
            </a:r>
            <a:r>
              <a:rPr lang="en-US" dirty="0"/>
              <a:t>/women4women/inspire/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238C0-7BE3-224B-9C09-612733FE3C26}"/>
              </a:ext>
            </a:extLst>
          </p:cNvPr>
          <p:cNvSpPr txBox="1"/>
          <p:nvPr/>
        </p:nvSpPr>
        <p:spPr>
          <a:xfrm>
            <a:off x="609600" y="4572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Female Entrepreneurs</a:t>
            </a:r>
          </a:p>
        </p:txBody>
      </p:sp>
    </p:spTree>
    <p:extLst>
      <p:ext uri="{BB962C8B-B14F-4D97-AF65-F5344CB8AC3E}">
        <p14:creationId xmlns:p14="http://schemas.microsoft.com/office/powerpoint/2010/main" val="106781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8101012" cy="1143000"/>
          </a:xfrm>
        </p:spPr>
        <p:txBody>
          <a:bodyPr/>
          <a:lstStyle/>
          <a:p>
            <a:r>
              <a:rPr lang="en-US" dirty="0"/>
              <a:t>Delegate </a:t>
            </a:r>
            <a:br>
              <a:rPr lang="en-US" dirty="0"/>
            </a:br>
            <a:r>
              <a:rPr lang="en-US" dirty="0"/>
              <a:t>co-founded by  Jacqueline Ye and Melissa Lou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2590800"/>
            <a:ext cx="4677833" cy="3508375"/>
          </a:xfrm>
        </p:spPr>
      </p:pic>
      <p:sp>
        <p:nvSpPr>
          <p:cNvPr id="6" name="TextBox 5"/>
          <p:cNvSpPr txBox="1"/>
          <p:nvPr/>
        </p:nvSpPr>
        <p:spPr>
          <a:xfrm>
            <a:off x="685800" y="6099175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</a:t>
            </a:r>
            <a:r>
              <a:rPr lang="en-US" i="1"/>
              <a:t>Business Insider, </a:t>
            </a:r>
            <a:r>
              <a:rPr lang="en-US"/>
              <a:t>March 2019</a:t>
            </a:r>
          </a:p>
        </p:txBody>
      </p:sp>
    </p:spTree>
    <p:extLst>
      <p:ext uri="{BB962C8B-B14F-4D97-AF65-F5344CB8AC3E}">
        <p14:creationId xmlns:p14="http://schemas.microsoft.com/office/powerpoint/2010/main" val="8110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5F4A-BA01-F546-803A-99956050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578" y="225207"/>
            <a:ext cx="7024687" cy="1143000"/>
          </a:xfrm>
        </p:spPr>
        <p:txBody>
          <a:bodyPr/>
          <a:lstStyle/>
          <a:p>
            <a:r>
              <a:rPr lang="en-US" dirty="0" err="1"/>
              <a:t>Sufyaa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E42C3-0D5A-E74A-9752-AEDC5D691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30" y="1830641"/>
            <a:ext cx="6777037" cy="3508375"/>
          </a:xfrm>
        </p:spPr>
        <p:txBody>
          <a:bodyPr/>
          <a:lstStyle/>
          <a:p>
            <a:r>
              <a:rPr lang="en-US" dirty="0"/>
              <a:t>Founded by </a:t>
            </a:r>
            <a:r>
              <a:rPr lang="en-US" dirty="0" err="1"/>
              <a:t>Azrina</a:t>
            </a:r>
            <a:r>
              <a:rPr lang="en-US" dirty="0"/>
              <a:t> </a:t>
            </a:r>
            <a:r>
              <a:rPr lang="en-US" dirty="0" err="1"/>
              <a:t>Tahar</a:t>
            </a:r>
            <a:r>
              <a:rPr lang="en-US" dirty="0"/>
              <a:t>.</a:t>
            </a:r>
          </a:p>
          <a:p>
            <a:pPr marL="69850" indent="0">
              <a:buNone/>
            </a:pPr>
            <a:endParaRPr lang="en-US" dirty="0"/>
          </a:p>
        </p:txBody>
      </p:sp>
      <p:pic>
        <p:nvPicPr>
          <p:cNvPr id="5" name="Picture 4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111F7A9-E494-554C-9514-EA073D1630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926" y="2450809"/>
            <a:ext cx="5308473" cy="3535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238A2-E5A1-034E-8B75-7CCE4B957242}"/>
              </a:ext>
            </a:extLst>
          </p:cNvPr>
          <p:cNvSpPr txBox="1"/>
          <p:nvPr/>
        </p:nvSpPr>
        <p:spPr>
          <a:xfrm>
            <a:off x="4267200" y="5986462"/>
            <a:ext cx="355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i="1" dirty="0"/>
              <a:t>The Straits Times, 29 Nov 2015.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45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763" y="914400"/>
            <a:ext cx="71024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20763" y="1981200"/>
            <a:ext cx="4465637" cy="4248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Verdana" pitchFamily="34" charset="0"/>
                <a:ea typeface="MS PGothic" pitchFamily="34" charset="-128"/>
              </a:rPr>
              <a:t>Origins:</a:t>
            </a:r>
          </a:p>
          <a:p>
            <a:pPr>
              <a:defRPr/>
            </a:pPr>
            <a:endParaRPr lang="en-US" dirty="0">
              <a:latin typeface="Verdana" pitchFamily="34" charset="0"/>
              <a:ea typeface="MS PGothic" pitchFamily="34" charset="-128"/>
            </a:endParaRPr>
          </a:p>
          <a:p>
            <a:pPr>
              <a:defRPr/>
            </a:pPr>
            <a:r>
              <a:rPr lang="en-US" dirty="0">
                <a:latin typeface="Verdana" pitchFamily="34" charset="0"/>
                <a:ea typeface="MS PGothic" pitchFamily="34" charset="-128"/>
              </a:rPr>
              <a:t>The Yap brothers were pig farmers.</a:t>
            </a:r>
          </a:p>
          <a:p>
            <a:pPr>
              <a:defRPr/>
            </a:pPr>
            <a:r>
              <a:rPr lang="en-US" dirty="0">
                <a:latin typeface="Verdana" pitchFamily="34" charset="0"/>
                <a:ea typeface="MS PGothic" pitchFamily="34" charset="-128"/>
              </a:rPr>
              <a:t>In the 1980s their sons converted the farmland into fish ponds to breed fish for the local market.</a:t>
            </a:r>
          </a:p>
          <a:p>
            <a:pPr>
              <a:defRPr/>
            </a:pPr>
            <a:endParaRPr lang="en-US" dirty="0">
              <a:latin typeface="Verdana" pitchFamily="34" charset="0"/>
              <a:ea typeface="MS PGothic" pitchFamily="34" charset="-128"/>
            </a:endParaRPr>
          </a:p>
          <a:p>
            <a:pPr>
              <a:defRPr/>
            </a:pPr>
            <a:r>
              <a:rPr lang="en-US" dirty="0">
                <a:latin typeface="Verdana" pitchFamily="34" charset="0"/>
                <a:ea typeface="MS PGothic" pitchFamily="34" charset="-128"/>
              </a:rPr>
              <a:t>---------------</a:t>
            </a:r>
          </a:p>
          <a:p>
            <a:pPr>
              <a:defRPr/>
            </a:pPr>
            <a:r>
              <a:rPr lang="en-US" dirty="0">
                <a:latin typeface="Verdana" pitchFamily="34" charset="0"/>
                <a:ea typeface="MS PGothic" pitchFamily="34" charset="-128"/>
              </a:rPr>
              <a:t>Kenny Yap: Executive Chairman and Managing Director of Qian Hu. (Family members form a core of business management).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>
                <a:latin typeface="Verdana" pitchFamily="34" charset="0"/>
                <a:ea typeface="MS PGothic" pitchFamily="34" charset="-128"/>
              </a:rPr>
              <a:t>Wholesale and retail.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>
                <a:latin typeface="Verdana" pitchFamily="34" charset="0"/>
                <a:ea typeface="MS PGothic" pitchFamily="34" charset="-128"/>
              </a:rPr>
              <a:t>Diversification of interests.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>
                <a:latin typeface="Verdana" pitchFamily="34" charset="0"/>
                <a:ea typeface="MS PGothic" pitchFamily="34" charset="-128"/>
              </a:rPr>
              <a:t>Overseas joint-ventures.</a:t>
            </a:r>
          </a:p>
        </p:txBody>
      </p:sp>
      <p:pic>
        <p:nvPicPr>
          <p:cNvPr id="4813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6588" y="2187575"/>
            <a:ext cx="2589212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3D070F-D6AB-E443-80C0-77CF2249A399}"/>
              </a:ext>
            </a:extLst>
          </p:cNvPr>
          <p:cNvSpPr txBox="1"/>
          <p:nvPr/>
        </p:nvSpPr>
        <p:spPr>
          <a:xfrm>
            <a:off x="685800" y="457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‘Reinvention’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066800"/>
            <a:ext cx="4864179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30979" y="5638800"/>
            <a:ext cx="2527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Straits Times </a:t>
            </a:r>
            <a:r>
              <a:rPr lang="en-US" dirty="0"/>
              <a:t>13/1/2017</a:t>
            </a:r>
          </a:p>
        </p:txBody>
      </p:sp>
    </p:spTree>
    <p:extLst>
      <p:ext uri="{BB962C8B-B14F-4D97-AF65-F5344CB8AC3E}">
        <p14:creationId xmlns:p14="http://schemas.microsoft.com/office/powerpoint/2010/main" val="24900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1042988" y="685800"/>
            <a:ext cx="4824412" cy="8382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MS PGothic" charset="-128"/>
              </a:rPr>
              <a:t>Charles and Keith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1600200"/>
            <a:ext cx="4367213" cy="4011613"/>
          </a:xfrm>
        </p:spPr>
        <p:txBody>
          <a:bodyPr/>
          <a:lstStyle/>
          <a:p>
            <a:pPr marL="68263" indent="0" eaLnBrk="1" hangingPunct="1">
              <a:buFont typeface="Wingdings 2" charset="2"/>
              <a:buNone/>
            </a:pPr>
            <a:endParaRPr lang="en-US" altLang="zh-CN" sz="2200" dirty="0">
              <a:ea typeface="MS PGothic" charset="-128"/>
            </a:endParaRPr>
          </a:p>
          <a:p>
            <a:pPr marL="68263" indent="0" eaLnBrk="1" hangingPunct="1"/>
            <a:r>
              <a:rPr lang="en-US" altLang="zh-CN" sz="2200" dirty="0">
                <a:ea typeface="MS PGothic" charset="-128"/>
              </a:rPr>
              <a:t>Origins? A family shoe store in </a:t>
            </a:r>
            <a:r>
              <a:rPr lang="en-US" altLang="zh-CN" sz="2200" dirty="0" err="1">
                <a:ea typeface="MS PGothic" charset="-128"/>
              </a:rPr>
              <a:t>Ang</a:t>
            </a:r>
            <a:r>
              <a:rPr lang="en-US" altLang="zh-CN" sz="2200" dirty="0">
                <a:ea typeface="MS PGothic" charset="-128"/>
              </a:rPr>
              <a:t> </a:t>
            </a:r>
            <a:r>
              <a:rPr lang="en-US" altLang="zh-CN" sz="2200" dirty="0" err="1">
                <a:ea typeface="MS PGothic" charset="-128"/>
              </a:rPr>
              <a:t>Moh</a:t>
            </a:r>
            <a:r>
              <a:rPr lang="en-US" altLang="zh-CN" sz="2200" dirty="0">
                <a:ea typeface="MS PGothic" charset="-128"/>
              </a:rPr>
              <a:t> Kio.</a:t>
            </a:r>
          </a:p>
          <a:p>
            <a:pPr marL="68263" indent="0" eaLnBrk="1" hangingPunct="1"/>
            <a:r>
              <a:rPr lang="en-US" altLang="zh-CN" sz="2200" dirty="0">
                <a:ea typeface="MS PGothic" charset="-128"/>
              </a:rPr>
              <a:t>Charles and Keith Wong.</a:t>
            </a:r>
          </a:p>
          <a:p>
            <a:pPr marL="68263" indent="0" eaLnBrk="1" hangingPunct="1">
              <a:buFont typeface="Wingdings 2" charset="2"/>
              <a:buNone/>
            </a:pPr>
            <a:endParaRPr lang="en-US" altLang="zh-CN" sz="2200" dirty="0">
              <a:ea typeface="MS PGothic" charset="-128"/>
            </a:endParaRPr>
          </a:p>
          <a:p>
            <a:pPr marL="68263" indent="0" eaLnBrk="1" hangingPunct="1"/>
            <a:r>
              <a:rPr lang="en-US" altLang="zh-CN" sz="2200" dirty="0">
                <a:ea typeface="MS PGothic" charset="-128"/>
              </a:rPr>
              <a:t>1996-- 500 square feet store in Amara Shopping Centre Singapore</a:t>
            </a:r>
          </a:p>
          <a:p>
            <a:pPr marL="68263" indent="0" eaLnBrk="1" hangingPunct="1"/>
            <a:r>
              <a:rPr lang="en-US" altLang="zh-CN" sz="2200" dirty="0">
                <a:ea typeface="MS PGothic" charset="-128"/>
              </a:rPr>
              <a:t>Today Charles &amp; Keith  has over 500 stores world wide.</a:t>
            </a:r>
          </a:p>
        </p:txBody>
      </p:sp>
      <p:pic>
        <p:nvPicPr>
          <p:cNvPr id="51203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53000" y="3233738"/>
            <a:ext cx="3419475" cy="2454275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1633654"/>
            <a:ext cx="3951514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Content Placeholder 3" descr="Awfully chocolate 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42281" y="2743200"/>
            <a:ext cx="5496719" cy="3048000"/>
          </a:xfrm>
        </p:spPr>
      </p:pic>
      <p:sp>
        <p:nvSpPr>
          <p:cNvPr id="2" name="TextBox 1"/>
          <p:cNvSpPr txBox="1"/>
          <p:nvPr/>
        </p:nvSpPr>
        <p:spPr>
          <a:xfrm>
            <a:off x="1219200" y="838200"/>
            <a:ext cx="601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Many young entrepreneurs and new companies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good environment for start ups but potentially a tough market (F&amp;B for example).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Government support: pros and cons?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Young entrepreneurs encouraged to look globally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96347-9FE0-6845-81D5-A25996904E51}"/>
              </a:ext>
            </a:extLst>
          </p:cNvPr>
          <p:cNvSpPr txBox="1"/>
          <p:nvPr/>
        </p:nvSpPr>
        <p:spPr>
          <a:xfrm>
            <a:off x="838200" y="4572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Diversity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024687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Technopreneur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043" y="1600200"/>
            <a:ext cx="5847291" cy="35083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B4A014-D552-0D40-8935-70B011A94A0C}"/>
              </a:ext>
            </a:extLst>
          </p:cNvPr>
          <p:cNvSpPr txBox="1"/>
          <p:nvPr/>
        </p:nvSpPr>
        <p:spPr>
          <a:xfrm>
            <a:off x="5410200" y="2286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Technopreneurs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234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9642-1F62-E946-B908-2FB2253E0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437932"/>
            <a:ext cx="7024687" cy="1143000"/>
          </a:xfrm>
        </p:spPr>
        <p:txBody>
          <a:bodyPr/>
          <a:lstStyle/>
          <a:p>
            <a:r>
              <a:rPr lang="en-US" dirty="0"/>
              <a:t>Telco innovators…</a:t>
            </a:r>
          </a:p>
        </p:txBody>
      </p:sp>
      <p:pic>
        <p:nvPicPr>
          <p:cNvPr id="5" name="Content Placeholder 4" descr="A person sitting in a living room&#10;&#10;Description automatically generated">
            <a:extLst>
              <a:ext uri="{FF2B5EF4-FFF2-40B4-BE49-F238E27FC236}">
                <a16:creationId xmlns:a16="http://schemas.microsoft.com/office/drawing/2014/main" id="{9DD068E2-1FE1-0446-8973-B0765C3CB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2599" y="1981884"/>
            <a:ext cx="6032500" cy="3390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B7B46-CDDC-9240-AB0D-38F483A705D6}"/>
              </a:ext>
            </a:extLst>
          </p:cNvPr>
          <p:cNvSpPr txBox="1"/>
          <p:nvPr/>
        </p:nvSpPr>
        <p:spPr>
          <a:xfrm>
            <a:off x="1415256" y="5773737"/>
            <a:ext cx="536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Rameez Ansar. </a:t>
            </a:r>
            <a:r>
              <a:rPr lang="en-US" dirty="0" err="1"/>
              <a:t>Circles.Life</a:t>
            </a:r>
            <a:r>
              <a:rPr lang="en-US" dirty="0"/>
              <a:t> </a:t>
            </a:r>
          </a:p>
          <a:p>
            <a:r>
              <a:rPr lang="en-US" dirty="0"/>
              <a:t> Co-founder.</a:t>
            </a:r>
          </a:p>
        </p:txBody>
      </p:sp>
    </p:spTree>
    <p:extLst>
      <p:ext uri="{BB962C8B-B14F-4D97-AF65-F5344CB8AC3E}">
        <p14:creationId xmlns:p14="http://schemas.microsoft.com/office/powerpoint/2010/main" val="288987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6705600" cy="368776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charset="-122"/>
              </a:rPr>
              <a:t>Entrepreneurship  as a concept changes and evolves over time</a:t>
            </a:r>
          </a:p>
          <a:p>
            <a:pPr eaLnBrk="1" hangingPunct="1"/>
            <a:endParaRPr lang="en-US" altLang="zh-CN" dirty="0">
              <a:ea typeface="SimSun" charset="-122"/>
            </a:endParaRPr>
          </a:p>
          <a:p>
            <a:pPr eaLnBrk="1" hangingPunct="1"/>
            <a:r>
              <a:rPr lang="en-US" altLang="zh-CN" dirty="0">
                <a:ea typeface="SimSun" charset="-122"/>
              </a:rPr>
              <a:t>Sources? Materials?</a:t>
            </a:r>
          </a:p>
          <a:p>
            <a:pPr eaLnBrk="1" hangingPunct="1"/>
            <a:r>
              <a:rPr lang="en-US" altLang="zh-CN" sz="2000" dirty="0">
                <a:ea typeface="SimSun" charset="-122"/>
              </a:rPr>
              <a:t>Newspaper features</a:t>
            </a:r>
          </a:p>
          <a:p>
            <a:pPr eaLnBrk="1" hangingPunct="1"/>
            <a:r>
              <a:rPr lang="en-US" altLang="zh-CN" sz="2000" dirty="0">
                <a:ea typeface="SimSun" charset="-122"/>
              </a:rPr>
              <a:t>Television documentaries</a:t>
            </a:r>
          </a:p>
          <a:p>
            <a:pPr eaLnBrk="1" hangingPunct="1"/>
            <a:r>
              <a:rPr lang="en-US" altLang="zh-CN" sz="2000" dirty="0">
                <a:ea typeface="SimSun" charset="-122"/>
              </a:rPr>
              <a:t>Biographies</a:t>
            </a:r>
          </a:p>
          <a:p>
            <a:pPr eaLnBrk="1" hangingPunct="1"/>
            <a:r>
              <a:rPr lang="en-US" altLang="zh-CN" sz="2000" dirty="0">
                <a:ea typeface="SimSun" charset="-122"/>
              </a:rPr>
              <a:t>Chambers of Commerce</a:t>
            </a:r>
          </a:p>
          <a:p>
            <a:pPr eaLnBrk="1" hangingPunct="1"/>
            <a:r>
              <a:rPr lang="en-US" altLang="zh-CN" sz="2000" dirty="0">
                <a:ea typeface="SimSun" charset="-122"/>
              </a:rPr>
              <a:t>Government agencies &amp; initiatives?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7190" y="5754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7024688" cy="1143000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charset="-122"/>
              </a:rPr>
              <a:t>Concluding Thoughts…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1042988" y="2057400"/>
            <a:ext cx="6896100" cy="3775075"/>
          </a:xfrm>
        </p:spPr>
        <p:txBody>
          <a:bodyPr rtlCol="0">
            <a:normAutofit/>
          </a:bodyPr>
          <a:lstStyle/>
          <a:p>
            <a:pPr indent="-274320" eaLnBrk="1" fontAlgn="auto" hangingPunct="1">
              <a:lnSpc>
                <a:spcPct val="90000"/>
              </a:lnSpc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As the nature of entrepreneurship has changed over time in some ways reflecting the evolving  social, political, and economic conditions in Singapore.</a:t>
            </a:r>
          </a:p>
          <a:p>
            <a:pPr lvl="1" indent="-274320" eaLnBrk="1" fontAlgn="auto" hangingPunct="1">
              <a:lnSpc>
                <a:spcPct val="90000"/>
              </a:lnSpc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How important is philanthropy and being a ‘cultural entrepreneur’ in the present day?</a:t>
            </a:r>
          </a:p>
          <a:p>
            <a:pPr lvl="1" indent="-274320" eaLnBrk="1" fontAlgn="auto" hangingPunct="1">
              <a:lnSpc>
                <a:spcPct val="90000"/>
              </a:lnSpc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CN" dirty="0">
                <a:ea typeface="宋体" charset="0"/>
                <a:cs typeface="宋体" charset="0"/>
              </a:rPr>
              <a:t>What drives entrepreneurs? And conversely, what limits entrepreneurs?</a:t>
            </a:r>
          </a:p>
          <a:p>
            <a:pPr indent="-274320" eaLnBrk="1" fontAlgn="auto" hangingPunct="1">
              <a:lnSpc>
                <a:spcPct val="90000"/>
              </a:lnSpc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altLang="zh-CN" dirty="0">
              <a:ea typeface="宋体" charset="0"/>
              <a:cs typeface="宋体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further reading: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812" y="2362200"/>
            <a:ext cx="6777037" cy="3508375"/>
          </a:xfrm>
        </p:spPr>
        <p:txBody>
          <a:bodyPr/>
          <a:lstStyle/>
          <a:p>
            <a:endParaRPr lang="en-US" sz="1800" dirty="0"/>
          </a:p>
          <a:p>
            <a:r>
              <a:rPr lang="en-US" sz="1800" dirty="0"/>
              <a:t>A speech by Lee </a:t>
            </a:r>
            <a:r>
              <a:rPr lang="en-US" sz="1800" dirty="0" err="1"/>
              <a:t>Kuan</a:t>
            </a:r>
            <a:r>
              <a:rPr lang="en-US" sz="1800" dirty="0"/>
              <a:t> Yew on entrepreneurs being ‘born’ with innate skills.</a:t>
            </a:r>
            <a:endParaRPr lang="en-SG" sz="1800" dirty="0"/>
          </a:p>
          <a:p>
            <a:r>
              <a:rPr lang="en-SG" sz="1800" dirty="0">
                <a:hlinkClick r:id="rId3"/>
              </a:rPr>
              <a:t>https://www.smu.edu.sg/site/sites/default/files/microsites/hrh/pdf/SGP_20020205_MM-Lee-Speech.pdf</a:t>
            </a:r>
            <a:endParaRPr lang="en-SG" sz="1800" dirty="0"/>
          </a:p>
          <a:p>
            <a:r>
              <a:rPr lang="en-US" sz="1800" dirty="0"/>
              <a:t>On </a:t>
            </a:r>
            <a:r>
              <a:rPr lang="en-US" sz="1800" dirty="0" err="1"/>
              <a:t>Circles.Life</a:t>
            </a:r>
            <a:r>
              <a:rPr lang="en-US" sz="1800" dirty="0"/>
              <a:t>:</a:t>
            </a:r>
          </a:p>
          <a:p>
            <a:r>
              <a:rPr lang="en-US" sz="1800" dirty="0">
                <a:hlinkClick r:id="rId4"/>
              </a:rPr>
              <a:t>https://www.forbes.com/sites/tarandipkaur/2018/07/19/how-circles-life-created-the-netflix-of-telco-in-singapore/#5ae7d80e584e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6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304800"/>
            <a:ext cx="7024687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charset="-122"/>
              </a:rPr>
              <a:t>Entrepreneurship…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1042988" y="1447800"/>
            <a:ext cx="6777037" cy="3508375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charset="-122"/>
              </a:rPr>
              <a:t>A businessman/woman who owns an enterprise and who is prepared to take risks in order to increase profits</a:t>
            </a:r>
          </a:p>
          <a:p>
            <a:pPr eaLnBrk="1" hangingPunct="1"/>
            <a:r>
              <a:rPr lang="en-US" altLang="zh-CN" i="1" dirty="0">
                <a:ea typeface="SimSun" charset="-122"/>
              </a:rPr>
              <a:t>The attitudes, activities and </a:t>
            </a:r>
            <a:r>
              <a:rPr lang="en-US" altLang="zh-CN" i="1" dirty="0" err="1">
                <a:ea typeface="SimSun" charset="-122"/>
              </a:rPr>
              <a:t>behaviours</a:t>
            </a:r>
            <a:r>
              <a:rPr lang="en-US" altLang="zh-CN" i="1" dirty="0">
                <a:ea typeface="SimSun" charset="-122"/>
              </a:rPr>
              <a:t> that contribute to the creation, development and sustaining of an enterprise.</a:t>
            </a:r>
          </a:p>
          <a:p>
            <a:pPr eaLnBrk="1" hangingPunct="1"/>
            <a:endParaRPr lang="en-US" altLang="zh-CN" dirty="0">
              <a:ea typeface="SimSun" charset="-122"/>
            </a:endParaRPr>
          </a:p>
          <a:p>
            <a:pPr eaLnBrk="1" hangingPunct="1"/>
            <a:r>
              <a:rPr lang="en-US" altLang="zh-CN" dirty="0">
                <a:ea typeface="SimSun" charset="-122"/>
              </a:rPr>
              <a:t>Managers of organizations as well as innovators?</a:t>
            </a:r>
          </a:p>
          <a:p>
            <a:pPr eaLnBrk="1" hangingPunct="1"/>
            <a:endParaRPr lang="en-US" altLang="zh-CN" dirty="0">
              <a:ea typeface="SimSun" charset="-122"/>
            </a:endParaRPr>
          </a:p>
          <a:p>
            <a:pPr eaLnBrk="1" hangingPunct="1"/>
            <a:r>
              <a:rPr lang="en-US" altLang="zh-CN" dirty="0">
                <a:ea typeface="SimSun" charset="-122"/>
              </a:rPr>
              <a:t>The Cultural Entrepreneur</a:t>
            </a:r>
            <a:r>
              <a:rPr lang="mr-IN" altLang="zh-CN" dirty="0">
                <a:ea typeface="SimSun" charset="-122"/>
              </a:rPr>
              <a:t>…</a:t>
            </a:r>
            <a:endParaRPr lang="en-US" altLang="zh-CN" dirty="0">
              <a:ea typeface="SimSun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62" y="228600"/>
            <a:ext cx="7024687" cy="1143000"/>
          </a:xfrm>
        </p:spPr>
        <p:txBody>
          <a:bodyPr/>
          <a:lstStyle/>
          <a:p>
            <a:r>
              <a:rPr lang="en-US" dirty="0"/>
              <a:t> Early entrepreneurship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7649" name="Rectangle 3"/>
          <p:cNvSpPr>
            <a:spLocks noGrp="1" noChangeArrowheads="1"/>
          </p:cNvSpPr>
          <p:nvPr>
            <p:ph idx="1"/>
          </p:nvPr>
        </p:nvSpPr>
        <p:spPr>
          <a:xfrm>
            <a:off x="921021" y="1524000"/>
            <a:ext cx="3650979" cy="3508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dirty="0">
              <a:ea typeface="SimSun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SimSun" charset="-122"/>
              </a:rPr>
              <a:t>Co-ethnic enterprises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zh-CN" dirty="0">
              <a:ea typeface="SimSun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SimSun" charset="-122"/>
              </a:rPr>
              <a:t>Liquid capital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>
              <a:ea typeface="SimSun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SimSun" charset="-122"/>
              </a:rPr>
              <a:t>Family networks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>
              <a:ea typeface="SimSun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SimSun" charset="-122"/>
              </a:rPr>
              <a:t>Social status through business success?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>
              <a:ea typeface="SimSun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6200" y="5508702"/>
            <a:ext cx="49550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62626"/>
                </a:solidFill>
                <a:latin typeface="CuratorHeadSTRegular-Regular" charset="0"/>
              </a:rPr>
              <a:t>The </a:t>
            </a:r>
            <a:r>
              <a:rPr lang="en-US" sz="1200" dirty="0" err="1">
                <a:solidFill>
                  <a:srgbClr val="262626"/>
                </a:solidFill>
                <a:latin typeface="CuratorHeadSTRegular-Regular" charset="0"/>
              </a:rPr>
              <a:t>Sarkies</a:t>
            </a:r>
            <a:r>
              <a:rPr lang="en-US" sz="1200" dirty="0">
                <a:solidFill>
                  <a:srgbClr val="262626"/>
                </a:solidFill>
                <a:latin typeface="CuratorHeadSTRegular-Regular" charset="0"/>
              </a:rPr>
              <a:t> Brothers (from left), </a:t>
            </a:r>
            <a:r>
              <a:rPr lang="en-US" sz="1200" dirty="0" err="1">
                <a:solidFill>
                  <a:srgbClr val="262626"/>
                </a:solidFill>
                <a:latin typeface="CuratorHeadSTRegular-Regular" charset="0"/>
              </a:rPr>
              <a:t>Aviet</a:t>
            </a:r>
            <a:r>
              <a:rPr lang="en-US" sz="1200" dirty="0">
                <a:solidFill>
                  <a:srgbClr val="262626"/>
                </a:solidFill>
                <a:latin typeface="CuratorHeadSTRegular-Regular" charset="0"/>
              </a:rPr>
              <a:t>, </a:t>
            </a:r>
            <a:r>
              <a:rPr lang="en-US" sz="1200" dirty="0" err="1">
                <a:solidFill>
                  <a:srgbClr val="262626"/>
                </a:solidFill>
                <a:latin typeface="CuratorHeadSTRegular-Regular" charset="0"/>
              </a:rPr>
              <a:t>Arshak</a:t>
            </a:r>
            <a:r>
              <a:rPr lang="en-US" sz="1200" dirty="0">
                <a:solidFill>
                  <a:srgbClr val="262626"/>
                </a:solidFill>
                <a:latin typeface="CuratorHeadSTRegular-Regular" charset="0"/>
              </a:rPr>
              <a:t>, Martin (seated) and Tigran were the founders of Raffles Hotel. This is the only known picture of the four Armenian brothers together and was probably taken around 1905. PHOTO: RAFFLES HOTEL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5606" y="1317702"/>
            <a:ext cx="3196258" cy="4191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017905" y="429895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charset="-122"/>
              </a:rPr>
              <a:t>Tan </a:t>
            </a:r>
            <a:r>
              <a:rPr lang="en-US" altLang="zh-CN" dirty="0" err="1">
                <a:ea typeface="SimSun" charset="-122"/>
              </a:rPr>
              <a:t>Kah</a:t>
            </a:r>
            <a:r>
              <a:rPr lang="en-US" altLang="zh-CN" dirty="0">
                <a:ea typeface="SimSun" charset="-122"/>
              </a:rPr>
              <a:t> </a:t>
            </a:r>
            <a:r>
              <a:rPr lang="en-US" altLang="zh-CN" dirty="0" err="1">
                <a:ea typeface="SimSun" charset="-122"/>
              </a:rPr>
              <a:t>Kee</a:t>
            </a:r>
            <a:r>
              <a:rPr lang="en-US" altLang="zh-CN" dirty="0">
                <a:ea typeface="SimSun" charset="-122"/>
              </a:rPr>
              <a:t> </a:t>
            </a:r>
            <a:r>
              <a:rPr lang="en-US" altLang="zh-CN" sz="2400" dirty="0">
                <a:ea typeface="SimSun" charset="-122"/>
              </a:rPr>
              <a:t>(1874-1961)</a:t>
            </a:r>
          </a:p>
        </p:txBody>
      </p:sp>
      <p:pic>
        <p:nvPicPr>
          <p:cNvPr id="23558" name="Picture 6" descr="TanKahKe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5525" y="2238375"/>
            <a:ext cx="2901950" cy="325437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29699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charset="-122"/>
              </a:rPr>
              <a:t>Business and Community leadership</a:t>
            </a:r>
          </a:p>
          <a:p>
            <a:pPr eaLnBrk="1" hangingPunct="1"/>
            <a:r>
              <a:rPr lang="en-US" altLang="zh-CN">
                <a:ea typeface="SimSun" charset="-122"/>
              </a:rPr>
              <a:t>Vertical integration of businesses</a:t>
            </a:r>
          </a:p>
          <a:p>
            <a:pPr eaLnBrk="1" hangingPunct="1"/>
            <a:r>
              <a:rPr lang="en-US" altLang="zh-CN">
                <a:ea typeface="SimSun" charset="-122"/>
              </a:rPr>
              <a:t>Use of family ties, ethnic-based networks but also meritocracy.</a:t>
            </a:r>
          </a:p>
          <a:p>
            <a:pPr eaLnBrk="1" hangingPunct="1"/>
            <a:r>
              <a:rPr lang="en-US" altLang="zh-CN">
                <a:ea typeface="SimSun" charset="-122"/>
              </a:rPr>
              <a:t>Pineapple canneries, shipping, rubber.</a:t>
            </a:r>
          </a:p>
          <a:p>
            <a:pPr eaLnBrk="1" hangingPunct="1"/>
            <a:r>
              <a:rPr lang="en-US" altLang="zh-CN">
                <a:ea typeface="SimSun" charset="-122"/>
              </a:rPr>
              <a:t>Philanthropy</a:t>
            </a:r>
          </a:p>
          <a:p>
            <a:pPr eaLnBrk="1" hangingPunct="1">
              <a:buFont typeface="Wingdings" charset="2"/>
              <a:buNone/>
            </a:pPr>
            <a:endParaRPr lang="en-US" altLang="zh-CN">
              <a:ea typeface="SimSun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029978" y="387040"/>
            <a:ext cx="7024687" cy="1143000"/>
          </a:xfrm>
        </p:spPr>
        <p:txBody>
          <a:bodyPr/>
          <a:lstStyle/>
          <a:p>
            <a:r>
              <a:rPr kumimoji="1" lang="en-US" altLang="zh-CN">
                <a:ea typeface="MS PGothic" charset="-128"/>
              </a:rPr>
              <a:t>Some inspiration…</a:t>
            </a:r>
            <a:endParaRPr kumimoji="1" lang="zh-CN" altLang="en-US" dirty="0">
              <a:ea typeface="MS PGothic" charset="-128"/>
            </a:endParaRPr>
          </a:p>
        </p:txBody>
      </p:sp>
      <p:pic>
        <p:nvPicPr>
          <p:cNvPr id="17410" name="Content Placeholder 3" descr="Khong Guan.jp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153" r="-46153"/>
          <a:stretch>
            <a:fillRect/>
          </a:stretch>
        </p:blipFill>
        <p:spPr>
          <a:xfrm>
            <a:off x="2382203" y="1427646"/>
            <a:ext cx="6777037" cy="3508375"/>
          </a:xfrm>
        </p:spPr>
      </p:pic>
      <p:sp>
        <p:nvSpPr>
          <p:cNvPr id="2" name="TextBox 1"/>
          <p:cNvSpPr txBox="1"/>
          <p:nvPr/>
        </p:nvSpPr>
        <p:spPr>
          <a:xfrm>
            <a:off x="762000" y="50292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Chew Choo </a:t>
            </a:r>
            <a:r>
              <a:rPr lang="en-US" dirty="0" err="1"/>
              <a:t>Keng</a:t>
            </a:r>
            <a:r>
              <a:rPr lang="en-US" dirty="0"/>
              <a:t>, the name behind </a:t>
            </a:r>
            <a:r>
              <a:rPr lang="en-US" dirty="0" err="1"/>
              <a:t>Khong</a:t>
            </a:r>
            <a:r>
              <a:rPr lang="en-US" dirty="0"/>
              <a:t> Guan biscuits.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3534259"/>
            <a:ext cx="2236854" cy="14017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35723" y="4983480"/>
            <a:ext cx="4869996" cy="1384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dirty="0"/>
              <a:t>“Business is like riding on a tiger, if one does not go forward, one is liable to be eaten by the tiger. One has to go forward.” </a:t>
            </a:r>
            <a:r>
              <a:rPr kumimoji="1" lang="en-US" altLang="zh-CN" sz="1200" dirty="0"/>
              <a:t>Chew Choo </a:t>
            </a:r>
            <a:r>
              <a:rPr kumimoji="1" lang="en-US" altLang="zh-CN" sz="1200" dirty="0" err="1"/>
              <a:t>Keng</a:t>
            </a:r>
            <a:r>
              <a:rPr kumimoji="1" lang="en-US" altLang="zh-CN" sz="1200" dirty="0"/>
              <a:t>, in </a:t>
            </a:r>
            <a:r>
              <a:rPr kumimoji="1" lang="en-US" altLang="zh-CN" sz="1200" i="1" dirty="0"/>
              <a:t>Stepping Out: The Making of Chinese Entrepreneurs.</a:t>
            </a:r>
            <a:endParaRPr kumimoji="1" lang="en-US" altLang="zh-CN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CN" sz="3200">
                <a:ea typeface="MS PGothic" charset="-128"/>
              </a:rPr>
              <a:t>AW Boon Haw and Aw Boon Par: The Tiger Balm kings…</a:t>
            </a:r>
          </a:p>
        </p:txBody>
      </p:sp>
      <p:pic>
        <p:nvPicPr>
          <p:cNvPr id="33794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828800"/>
            <a:ext cx="3041650" cy="3768725"/>
          </a:xfrm>
        </p:spPr>
      </p:pic>
      <p:sp>
        <p:nvSpPr>
          <p:cNvPr id="3379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94225" y="1697038"/>
            <a:ext cx="4038600" cy="4530725"/>
          </a:xfrm>
        </p:spPr>
        <p:txBody>
          <a:bodyPr/>
          <a:lstStyle/>
          <a:p>
            <a:pPr eaLnBrk="1" hangingPunct="1"/>
            <a:r>
              <a:rPr lang="en-US" altLang="zh-CN">
                <a:ea typeface="MS PGothic" charset="-128"/>
              </a:rPr>
              <a:t>A family business, capitalizing on networks throughout Southeast Asia </a:t>
            </a:r>
          </a:p>
          <a:p>
            <a:pPr eaLnBrk="1" hangingPunct="1"/>
            <a:r>
              <a:rPr lang="en-US" altLang="zh-CN">
                <a:ea typeface="MS PGothic" charset="-128"/>
              </a:rPr>
              <a:t>Innovation and determination.</a:t>
            </a:r>
          </a:p>
        </p:txBody>
      </p:sp>
      <p:pic>
        <p:nvPicPr>
          <p:cNvPr id="3379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4191000"/>
            <a:ext cx="1452563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1965-1980s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88" y="2324101"/>
            <a:ext cx="6777037" cy="2171700"/>
          </a:xfrm>
        </p:spPr>
        <p:txBody>
          <a:bodyPr/>
          <a:lstStyle/>
          <a:p>
            <a:r>
              <a:rPr lang="en-US" dirty="0"/>
              <a:t>The idea of GLC as the key to state-led entrepreneurship (‘two-legged policy’).</a:t>
            </a:r>
          </a:p>
          <a:p>
            <a:pPr lvl="1"/>
            <a:r>
              <a:rPr lang="en-US" dirty="0"/>
              <a:t>The Economic Development Board encouraged the growth of the electronics and petrochemical industries in SG.</a:t>
            </a:r>
          </a:p>
          <a:p>
            <a:r>
              <a:rPr lang="en-US" dirty="0"/>
              <a:t>The </a:t>
            </a:r>
            <a:r>
              <a:rPr lang="en-US" i="1" dirty="0"/>
              <a:t>SME Masterplan of 1989</a:t>
            </a:r>
            <a:r>
              <a:rPr lang="en-US" dirty="0"/>
              <a:t> was an important turning point in recognizing the need to support entrepreneurs in SMEs.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5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0931"/>
            <a:ext cx="7024687" cy="1143000"/>
          </a:xfrm>
        </p:spPr>
        <p:txBody>
          <a:bodyPr/>
          <a:lstStyle/>
          <a:p>
            <a:r>
              <a:rPr lang="en-US" dirty="0"/>
              <a:t>Sim Wong </a:t>
            </a:r>
            <a:r>
              <a:rPr lang="en-US" dirty="0" err="1"/>
              <a:t>Hoo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385" y="1783343"/>
            <a:ext cx="4912615" cy="3508375"/>
          </a:xfrm>
        </p:spPr>
        <p:txBody>
          <a:bodyPr/>
          <a:lstStyle/>
          <a:p>
            <a:r>
              <a:rPr lang="en-US" dirty="0"/>
              <a:t>Creative Industries</a:t>
            </a:r>
          </a:p>
          <a:p>
            <a:r>
              <a:rPr lang="en-US" dirty="0"/>
              <a:t>Created the sound blaster card.</a:t>
            </a:r>
          </a:p>
          <a:p>
            <a:endParaRPr lang="en-US" dirty="0"/>
          </a:p>
          <a:p>
            <a:r>
              <a:rPr lang="en-US" dirty="0"/>
              <a:t>Seen as a new type of entrepreneur: the </a:t>
            </a:r>
            <a:r>
              <a:rPr lang="en-US" dirty="0" err="1"/>
              <a:t>technopreneur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Criticism that Singapore didn’t encourage people to take risks in business.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832431"/>
            <a:ext cx="2997200" cy="270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17646">
            <a:off x="5793406" y="3810000"/>
            <a:ext cx="200404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74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1299</TotalTime>
  <Words>762</Words>
  <Application>Microsoft Macintosh PowerPoint</Application>
  <PresentationFormat>On-screen Show (4:3)</PresentationFormat>
  <Paragraphs>137</Paragraphs>
  <Slides>21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Adobe Gothic Std B</vt:lpstr>
      <vt:lpstr>Arial</vt:lpstr>
      <vt:lpstr>Calibri</vt:lpstr>
      <vt:lpstr>Century Gothic</vt:lpstr>
      <vt:lpstr>CuratorHeadSTRegular-Regular</vt:lpstr>
      <vt:lpstr>Verdana</vt:lpstr>
      <vt:lpstr>Wingdings</vt:lpstr>
      <vt:lpstr>Wingdings 2</vt:lpstr>
      <vt:lpstr>Austin</vt:lpstr>
      <vt:lpstr>PowerPoint.Show.8</vt:lpstr>
      <vt:lpstr>Lecture 8</vt:lpstr>
      <vt:lpstr>PowerPoint Presentation</vt:lpstr>
      <vt:lpstr>Entrepreneurship…</vt:lpstr>
      <vt:lpstr> Early entrepreneurship…</vt:lpstr>
      <vt:lpstr>Tan Kah Kee (1874-1961)</vt:lpstr>
      <vt:lpstr>Some inspiration…</vt:lpstr>
      <vt:lpstr>AW Boon Haw and Aw Boon Par: The Tiger Balm kings…</vt:lpstr>
      <vt:lpstr>1965-1980s</vt:lpstr>
      <vt:lpstr>Sim Wong Hoo</vt:lpstr>
      <vt:lpstr>Current Trends in Entrepreneurship</vt:lpstr>
      <vt:lpstr>PowerPoint Presentation</vt:lpstr>
      <vt:lpstr>Delegate  co-founded by  Jacqueline Ye and Melissa Lou</vt:lpstr>
      <vt:lpstr>Sufyaa</vt:lpstr>
      <vt:lpstr>PowerPoint Presentation</vt:lpstr>
      <vt:lpstr>PowerPoint Presentation</vt:lpstr>
      <vt:lpstr>Charles and Keith</vt:lpstr>
      <vt:lpstr>PowerPoint Presentation</vt:lpstr>
      <vt:lpstr>The Technopreneur</vt:lpstr>
      <vt:lpstr>Telco innovators…</vt:lpstr>
      <vt:lpstr>Concluding Thoughts…</vt:lpstr>
      <vt:lpstr>For further reading:</vt:lpstr>
    </vt:vector>
  </TitlesOfParts>
  <Manager/>
  <Company>NUS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</dc:title>
  <dc:subject/>
  <dc:creator>NUS</dc:creator>
  <cp:keywords/>
  <dc:description/>
  <cp:lastModifiedBy>Donna Brunero</cp:lastModifiedBy>
  <cp:revision>102</cp:revision>
  <dcterms:created xsi:type="dcterms:W3CDTF">2002-09-17T01:45:04Z</dcterms:created>
  <dcterms:modified xsi:type="dcterms:W3CDTF">2019-03-11T02:45:32Z</dcterms:modified>
  <cp:category/>
</cp:coreProperties>
</file>